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0" r:id="rId5"/>
    <p:sldId id="267" r:id="rId6"/>
    <p:sldId id="261" r:id="rId7"/>
    <p:sldId id="268" r:id="rId8"/>
    <p:sldId id="273" r:id="rId9"/>
    <p:sldId id="269" r:id="rId10"/>
    <p:sldId id="262" r:id="rId11"/>
    <p:sldId id="274" r:id="rId12"/>
    <p:sldId id="275" r:id="rId13"/>
    <p:sldId id="263" r:id="rId14"/>
    <p:sldId id="276" r:id="rId15"/>
    <p:sldId id="265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1E68C-E670-4429-A7BC-E62805815226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7C440-6E4C-469F-9139-071E18C99F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7C440-6E4C-469F-9139-071E18C99F4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64A843-9DAE-47B3-8348-1A4C977531E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64A843-9DAE-47B3-8348-1A4C977531E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7C440-6E4C-469F-9139-071E18C99F4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rose-flower-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686800" cy="64008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19545" y="1052950"/>
            <a:ext cx="8229600" cy="1143000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sz="1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08705" y="69275"/>
            <a:ext cx="8229600" cy="1143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আজকের  পাঠে সবাইকে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Point Star 5"/>
          <p:cNvSpPr/>
          <p:nvPr/>
        </p:nvSpPr>
        <p:spPr>
          <a:xfrm rot="10800000">
            <a:off x="1695116" y="128812"/>
            <a:ext cx="5334000" cy="1752600"/>
          </a:xfrm>
          <a:prstGeom prst="star5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Flowchart: Decision 3"/>
          <p:cNvSpPr/>
          <p:nvPr/>
        </p:nvSpPr>
        <p:spPr>
          <a:xfrm>
            <a:off x="2362200" y="152400"/>
            <a:ext cx="3962400" cy="1295400"/>
          </a:xfrm>
          <a:prstGeom prst="flowChartDecisi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38200" y="2133600"/>
            <a:ext cx="7315200" cy="3276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নির্বাচন কি?</a:t>
            </a:r>
            <a:endParaRPr lang="en-US" sz="5400" dirty="0" smtClean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0" y="5791200"/>
            <a:ext cx="2667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সময়ঃ ২ মি.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wn Arrow Callout 5"/>
          <p:cNvSpPr/>
          <p:nvPr/>
        </p:nvSpPr>
        <p:spPr>
          <a:xfrm>
            <a:off x="0" y="0"/>
            <a:ext cx="9144000" cy="1600200"/>
          </a:xfrm>
          <a:prstGeom prst="down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প্রত্যক্ষ ভাবে নির্বাচিত  </a:t>
            </a:r>
            <a:endParaRPr lang="en-US" sz="7200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Documents and Settings\Administrator\Desktop\Election\images 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295400"/>
            <a:ext cx="4343400" cy="2819400"/>
          </a:xfrm>
          <a:prstGeom prst="rect">
            <a:avLst/>
          </a:prstGeom>
          <a:noFill/>
        </p:spPr>
      </p:pic>
      <p:sp>
        <p:nvSpPr>
          <p:cNvPr id="8" name="Oval 7"/>
          <p:cNvSpPr/>
          <p:nvPr/>
        </p:nvSpPr>
        <p:spPr>
          <a:xfrm>
            <a:off x="4419600" y="1219200"/>
            <a:ext cx="2133600" cy="289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জনগন ভোট দিচ্ছে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7" name="Picture 3" descr="C:\Documents and Settings\Administrator\Desktop\Election\mp 1.jpg"/>
          <p:cNvPicPr>
            <a:picLocks noChangeAspect="1" noChangeArrowheads="1"/>
          </p:cNvPicPr>
          <p:nvPr/>
        </p:nvPicPr>
        <p:blipFill>
          <a:blip r:embed="rId3"/>
          <a:srcRect l="3333" t="13333" r="16667" b="11111"/>
          <a:stretch>
            <a:fillRect/>
          </a:stretch>
        </p:blipFill>
        <p:spPr bwMode="auto">
          <a:xfrm>
            <a:off x="4433455" y="4211780"/>
            <a:ext cx="4495800" cy="2590800"/>
          </a:xfrm>
          <a:prstGeom prst="rect">
            <a:avLst/>
          </a:prstGeom>
          <a:noFill/>
        </p:spPr>
      </p:pic>
      <p:sp>
        <p:nvSpPr>
          <p:cNvPr id="10" name="Right Arrow Callout 9"/>
          <p:cNvSpPr/>
          <p:nvPr/>
        </p:nvSpPr>
        <p:spPr>
          <a:xfrm>
            <a:off x="609600" y="4191000"/>
            <a:ext cx="3810000" cy="26670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জনগনের ভোটে নির্বাচিত সংসদ সদস্য / ইউনিয়ন পরিষদের সদস্য ও চেয়ারম্যান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down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পরোক্ষ ভাবে নির্বাচিত  </a:t>
            </a:r>
            <a:endParaRPr lang="en-US" sz="8800" dirty="0">
              <a:solidFill>
                <a:srgbClr val="C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6200" y="1143000"/>
            <a:ext cx="2743200" cy="19050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জনগনের  ভোটে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52400" y="4343400"/>
            <a:ext cx="4724400" cy="2362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সংসদ সদস্য / ইউনিয়ন পরিষদের সদস্য ও চেয়ারম্যান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 rot="20348494">
            <a:off x="2987467" y="1695479"/>
            <a:ext cx="2743200" cy="17526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রাষ্ট্রপতি, প্রধান মন্ত্রী, সংরক্ষিত মহিলা সদস্য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638800" y="4648200"/>
            <a:ext cx="3124200" cy="1981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নির্বাচিত সংসদ সদস্যদের ভোটে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ight Arrow 7"/>
          <p:cNvSpPr/>
          <p:nvPr/>
        </p:nvSpPr>
        <p:spPr>
          <a:xfrm rot="3907692">
            <a:off x="875791" y="3400288"/>
            <a:ext cx="1576582" cy="76200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নির্বাচিত </a:t>
            </a:r>
            <a:endParaRPr lang="en-US" sz="2800" dirty="0"/>
          </a:p>
        </p:txBody>
      </p:sp>
      <p:pic>
        <p:nvPicPr>
          <p:cNvPr id="2050" name="Picture 2" descr="C:\Documents and Settings\Administrator\Desktop\Election\bangladesh-sheikh-hasina-victory-elec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1295400"/>
            <a:ext cx="3352800" cy="3048000"/>
          </a:xfrm>
          <a:prstGeom prst="rect">
            <a:avLst/>
          </a:prstGeom>
          <a:noFill/>
        </p:spPr>
      </p:pic>
      <p:sp>
        <p:nvSpPr>
          <p:cNvPr id="10" name="Notched Right Arrow 9"/>
          <p:cNvSpPr/>
          <p:nvPr/>
        </p:nvSpPr>
        <p:spPr>
          <a:xfrm rot="13878677">
            <a:off x="4192884" y="3788184"/>
            <a:ext cx="2344364" cy="954169"/>
          </a:xfrm>
          <a:prstGeom prst="notchedRightArrow">
            <a:avLst>
              <a:gd name="adj1" fmla="val 50000"/>
              <a:gd name="adj2" fmla="val 4598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i="1" dirty="0" smtClean="0">
                <a:latin typeface="NikoshBAN" pitchFamily="2" charset="0"/>
                <a:cs typeface="NikoshBAN" pitchFamily="2" charset="0"/>
              </a:rPr>
              <a:t>নির্বাচিত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819400" y="457200"/>
            <a:ext cx="3733800" cy="914400"/>
          </a:xfrm>
          <a:prstGeom prst="horizontalScroll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0600" y="1828800"/>
            <a:ext cx="7010400" cy="2895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প্রত্যক্ষ ও পরোক্ষ নির্বাচন কি?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0" y="5791200"/>
            <a:ext cx="2667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সময়ঃ ৩ মি.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09800" y="228600"/>
            <a:ext cx="4572000" cy="1295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3445"/>
            <a:ext cx="8229600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bn-BD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 নির্বাচন কি?       </a:t>
            </a:r>
          </a:p>
          <a:p>
            <a:pPr>
              <a:buFont typeface="Wingdings" pitchFamily="2" charset="2"/>
              <a:buChar char="q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 প্রত্যক্ষ নির্বাচন কি?</a:t>
            </a:r>
          </a:p>
          <a:p>
            <a:pPr>
              <a:buFont typeface="Wingdings" pitchFamily="2" charset="2"/>
              <a:buChar char="q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 পরোক্ষ নির্বাচন কি?</a:t>
            </a:r>
          </a:p>
          <a:p>
            <a:pPr>
              <a:buFont typeface="Wingdings" pitchFamily="2" charset="2"/>
              <a:buChar char="q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 প্রত্যক্ষ ভাবে কারা নির্বাচিত হয়?</a:t>
            </a:r>
          </a:p>
          <a:p>
            <a:pPr>
              <a:buFont typeface="Wingdings" pitchFamily="2" charset="2"/>
              <a:buChar char="q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 পরোক্ষ ভাবে কারা নির্বাচিত হয়?</a:t>
            </a:r>
          </a:p>
          <a:p>
            <a:endParaRPr lang="en-US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91508"/>
            <a:ext cx="8229600" cy="1143000"/>
          </a:xfrm>
        </p:spPr>
        <p:txBody>
          <a:bodyPr>
            <a:normAutofit/>
          </a:bodyPr>
          <a:lstStyle/>
          <a:p>
            <a:r>
              <a:rPr lang="en-US" sz="6700" dirty="0" err="1" smtClean="0">
                <a:latin typeface="NikoshBAN" pitchFamily="2" charset="0"/>
                <a:cs typeface="NikoshBAN" pitchFamily="2" charset="0"/>
              </a:rPr>
              <a:t>মূ</a:t>
            </a:r>
            <a:r>
              <a:rPr lang="bn-BD" sz="6700" dirty="0" smtClean="0">
                <a:latin typeface="NikoshBAN" pitchFamily="2" charset="0"/>
                <a:cs typeface="NikoshBAN" pitchFamily="2" charset="0"/>
              </a:rPr>
              <a:t>ল্যায়ন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1676400"/>
            <a:ext cx="8153400" cy="2667000"/>
          </a:xfrm>
          <a:prstGeom prst="roundRect">
            <a:avLst/>
          </a:prstGeom>
          <a:ln w="571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বাংলাদেশের নির্বাচনের </a:t>
            </a:r>
            <a:r>
              <a:rPr lang="bn-BD" sz="40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গুরু</a:t>
            </a:r>
            <a:r>
              <a:rPr lang="en-US" sz="4000" dirty="0" err="1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ত্ব</a:t>
            </a:r>
            <a:r>
              <a:rPr lang="bn-BD" sz="40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ও পদ্ধতি ব্যাখ্যা কর। </a:t>
            </a:r>
            <a:endParaRPr lang="en-US" sz="4000" dirty="0" smtClean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Curved Down Ribbon 7"/>
          <p:cNvSpPr/>
          <p:nvPr/>
        </p:nvSpPr>
        <p:spPr>
          <a:xfrm>
            <a:off x="1981200" y="304800"/>
            <a:ext cx="5105400" cy="990600"/>
          </a:xfrm>
          <a:prstGeom prst="ellipseRibbon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0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828800" y="1371600"/>
            <a:ext cx="5715000" cy="36576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8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13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bn-BD" sz="138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"/>
            <a:ext cx="8458200" cy="6705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মোহাম্মদ মিজানুর রহমান মজুমদার </a:t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ভিরাল্লা এস. কে. উচ্চ বিদ্যালয়</a:t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দেবিদ্বার, কুমিল্লা।</a:t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মোবাইল ০১৮১৬-২৭৩৪৫১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mijanmazumdar@yahoo.com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2" descr="H:\Individual Picture\DSC05982.JPG"/>
          <p:cNvPicPr>
            <a:picLocks noChangeAspect="1" noChangeArrowheads="1"/>
          </p:cNvPicPr>
          <p:nvPr/>
        </p:nvPicPr>
        <p:blipFill>
          <a:blip r:embed="rId2" cstate="print"/>
          <a:srcRect t="1408"/>
          <a:stretch>
            <a:fillRect/>
          </a:stretch>
        </p:blipFill>
        <p:spPr bwMode="auto">
          <a:xfrm>
            <a:off x="6858000" y="228600"/>
            <a:ext cx="1676400" cy="18288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990600" y="609600"/>
            <a:ext cx="7315200" cy="54864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শ্রেণি-সপ্তম</a:t>
            </a: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 বাংলাদেশ ও বিশ্বপরিচয়</a:t>
            </a: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পঞ্চম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অধ্যায়, প্রথম পরিচ্ছেদ</a:t>
            </a:r>
            <a:endParaRPr lang="en-US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সময়ঃ ৫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0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মিঃ</a:t>
            </a: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তারিখঃ ২৫/০৩/২০১৩</a:t>
            </a:r>
            <a:endParaRPr lang="en-US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Documents and Settings\Administrator\Desktop\Election\vot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581400"/>
            <a:ext cx="3962400" cy="2895600"/>
          </a:xfrm>
          <a:prstGeom prst="rect">
            <a:avLst/>
          </a:prstGeom>
          <a:noFill/>
        </p:spPr>
      </p:pic>
      <p:pic>
        <p:nvPicPr>
          <p:cNvPr id="1030" name="Picture 6" descr="C:\Documents and Settings\Administrator\Desktop\Election\vote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609600"/>
            <a:ext cx="3962400" cy="2971800"/>
          </a:xfrm>
          <a:prstGeom prst="rect">
            <a:avLst/>
          </a:prstGeom>
          <a:noFill/>
        </p:spPr>
      </p:pic>
      <p:pic>
        <p:nvPicPr>
          <p:cNvPr id="1031" name="Picture 7" descr="C:\Documents and Settings\Administrator\Desktop\Election\vote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609600"/>
            <a:ext cx="3962400" cy="2895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" y="2971800"/>
            <a:ext cx="3962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ভোট দেয়ার জন্য দাঁড়িয়ে আছে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8200" y="2971800"/>
            <a:ext cx="3962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ব্যালট পেপার নিচ্ছে 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5943600"/>
            <a:ext cx="3962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ভোট দিচ্ছে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873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28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ছবিগুলোতে তোমরা কি দেখতে পাচ্ছ </a:t>
            </a:r>
            <a:endParaRPr lang="en-US" sz="28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4" descr="C:\Documents and Settings\Administrator\Desktop\Election\vote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3733800"/>
            <a:ext cx="3962400" cy="26547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3200400"/>
            <a:ext cx="9144000" cy="2667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13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নির্বাচন ব্যবস্থা </a:t>
            </a:r>
            <a:endParaRPr lang="en-US" sz="13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5" descr="C:\Documents and Settings\Administrator\Desktop\Election\vote1.jpg"/>
          <p:cNvPicPr>
            <a:picLocks noChangeAspect="1" noChangeArrowheads="1"/>
          </p:cNvPicPr>
          <p:nvPr/>
        </p:nvPicPr>
        <p:blipFill>
          <a:blip r:embed="rId2"/>
          <a:srcRect t="32558" r="40298"/>
          <a:stretch>
            <a:fillRect/>
          </a:stretch>
        </p:blipFill>
        <p:spPr bwMode="auto">
          <a:xfrm>
            <a:off x="457200" y="228600"/>
            <a:ext cx="4038600" cy="29279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2362200" y="83125"/>
            <a:ext cx="4267200" cy="1066800"/>
          </a:xfrm>
          <a:prstGeom prst="flowChartTerminator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আচরণিক উদ্দেশ্য</a:t>
            </a:r>
            <a:endParaRPr lang="en-US" sz="4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1219200"/>
            <a:ext cx="8763000" cy="55553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শিক্ষার্থীরা-</a:t>
            </a:r>
          </a:p>
          <a:p>
            <a:pPr>
              <a:buFont typeface="Wingdings" pitchFamily="2" charset="2"/>
              <a:buChar char="v"/>
            </a:pPr>
            <a:endParaRPr lang="bn-BD" sz="7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নির্বাচন কী বলতে পারবে</a:t>
            </a:r>
          </a:p>
          <a:p>
            <a:pPr>
              <a:buFont typeface="Wingdings" pitchFamily="2" charset="2"/>
              <a:buChar char="q"/>
            </a:pPr>
            <a:r>
              <a:rPr lang="en-US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নির্বাচন পদ্ধতি সনাক্ত করতে পারবে</a:t>
            </a:r>
          </a:p>
          <a:p>
            <a:pPr>
              <a:buFont typeface="Wingdings" pitchFamily="2" charset="2"/>
              <a:buChar char="q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প্রত্যক্ষ ও পরোক্ষ নির্বাচনের পার্থক্য নির্ণয়   </a:t>
            </a:r>
          </a:p>
          <a:p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   করতে পারবে</a:t>
            </a:r>
          </a:p>
          <a:p>
            <a:pPr>
              <a:buFont typeface="Wingdings" pitchFamily="2" charset="2"/>
              <a:buChar char="q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প্রত্যক্ষ ও পরোক্ষ ভোটে কারা নির্বাচিত বলতে </a:t>
            </a:r>
          </a:p>
          <a:p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   পারবে</a:t>
            </a:r>
          </a:p>
          <a:p>
            <a:endParaRPr lang="bn-BD" sz="44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Administrator\Desktop\Election\jatiya sangs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0"/>
            <a:ext cx="6324600" cy="2514600"/>
          </a:xfrm>
          <a:prstGeom prst="rect">
            <a:avLst/>
          </a:prstGeom>
          <a:noFill/>
        </p:spPr>
      </p:pic>
      <p:pic>
        <p:nvPicPr>
          <p:cNvPr id="2052" name="Picture 4" descr="C:\Documents and Settings\Administrator\Desktop\Election\khaled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743200"/>
            <a:ext cx="4267200" cy="3429000"/>
          </a:xfrm>
          <a:prstGeom prst="rect">
            <a:avLst/>
          </a:prstGeom>
          <a:noFill/>
        </p:spPr>
      </p:pic>
      <p:pic>
        <p:nvPicPr>
          <p:cNvPr id="2053" name="Picture 5" descr="C:\Documents and Settings\Administrator\Desktop\Election\hasina1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2743200"/>
            <a:ext cx="4191000" cy="3429000"/>
          </a:xfrm>
          <a:prstGeom prst="rect">
            <a:avLst/>
          </a:prstGeom>
          <a:noFill/>
        </p:spPr>
      </p:pic>
      <p:sp>
        <p:nvSpPr>
          <p:cNvPr id="12" name="Rounded Rectangle 11"/>
          <p:cNvSpPr/>
          <p:nvPr/>
        </p:nvSpPr>
        <p:spPr>
          <a:xfrm>
            <a:off x="228600" y="6096000"/>
            <a:ext cx="8686800" cy="685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সরাসরি ভোটে নির্বাচিত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7239000" y="609600"/>
            <a:ext cx="1752600" cy="17526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জাতীয় সংসদ ভবন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239000" y="5105400"/>
            <a:ext cx="1752600" cy="1752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সরকারী দল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0" y="5105400"/>
            <a:ext cx="1752600" cy="1752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বিরোধী</a:t>
            </a: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10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Desktop\Election\union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2494" y="20780"/>
            <a:ext cx="4772905" cy="3255820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5133105" y="138545"/>
            <a:ext cx="2286000" cy="2971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ইউনিয়ন পরিষদ 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ভবন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2" descr="C:\Documents and Settings\Administrator\Desktop\Election\images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311235"/>
            <a:ext cx="3886200" cy="304800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tor\Desktop\Election\images 1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3359725"/>
            <a:ext cx="4191000" cy="2971800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262437" y="3338919"/>
            <a:ext cx="28956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পরিষদে 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সালিসি বৈঠক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724400" y="3352800"/>
            <a:ext cx="40386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পরিষদে বৈঠক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62000" y="6400800"/>
            <a:ext cx="7543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সরাসরী ভোটে  নির্বাচিত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istrator\Desktop\Election\banggabhab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0"/>
            <a:ext cx="5638800" cy="2971800"/>
          </a:xfrm>
          <a:prstGeom prst="rect">
            <a:avLst/>
          </a:prstGeom>
          <a:noFill/>
        </p:spPr>
      </p:pic>
      <p:sp>
        <p:nvSpPr>
          <p:cNvPr id="6" name="Rounded Rectangle 5"/>
          <p:cNvSpPr/>
          <p:nvPr/>
        </p:nvSpPr>
        <p:spPr>
          <a:xfrm>
            <a:off x="1295400" y="2209800"/>
            <a:ext cx="3505200" cy="6096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বঙ্গ ভবন</a:t>
            </a:r>
            <a:endParaRPr lang="en-US" sz="44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5" name="Picture 3" descr="C:\Documents and Settings\Administrator\Desktop\Election\presiden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999510"/>
            <a:ext cx="5334000" cy="3581400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6324600" y="1447800"/>
            <a:ext cx="2133600" cy="685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রাষ্ট্রপতি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8600" y="3657600"/>
            <a:ext cx="2895600" cy="1905000"/>
          </a:xfrm>
          <a:prstGeom prst="roundRect">
            <a:avLst/>
          </a:prstGeom>
          <a:ln w="57150"/>
          <a:effectLst>
            <a:glow rad="1397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পরোক্ষ ভাবে</a:t>
            </a:r>
          </a:p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নির্বাচিত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5593770" y="2635825"/>
            <a:ext cx="1981200" cy="838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214</Words>
  <Application>Microsoft Office PowerPoint</Application>
  <PresentationFormat>On-screen Show (4:3)</PresentationFormat>
  <Paragraphs>68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স্বাগতম</vt:lpstr>
      <vt:lpstr>  মোহাম্মদ মিজানুর রহমান মজুমদার  সহকারী শিক্ষক ভিরাল্লা এস. কে. উচ্চ বিদ্যালয় দেবিদ্বার, কুমিল্লা। মোবাইল ০১৮১৬-২৭৩৪৫১ mijanmazumdar@yahoo.com </vt:lpstr>
      <vt:lpstr>Slide 3</vt:lpstr>
      <vt:lpstr>ছবিগুলোতে তোমরা কি দেখতে পাচ্ছ </vt:lpstr>
      <vt:lpstr>Slide 5</vt:lpstr>
      <vt:lpstr>Slide 6</vt:lpstr>
      <vt:lpstr>Slide 7</vt:lpstr>
      <vt:lpstr>Slide 8</vt:lpstr>
      <vt:lpstr>Slide 9</vt:lpstr>
      <vt:lpstr>Slide 10</vt:lpstr>
      <vt:lpstr>Slide 11</vt:lpstr>
      <vt:lpstr>পরোক্ষ ভাবে নির্বাচিত  </vt:lpstr>
      <vt:lpstr>Slide 13</vt:lpstr>
      <vt:lpstr>মূল্যায়ন 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/>
  <cp:lastModifiedBy>Compaq</cp:lastModifiedBy>
  <cp:revision>111</cp:revision>
  <dcterms:created xsi:type="dcterms:W3CDTF">2006-08-16T00:00:00Z</dcterms:created>
  <dcterms:modified xsi:type="dcterms:W3CDTF">2013-04-13T03:53:03Z</dcterms:modified>
</cp:coreProperties>
</file>